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9" roundtripDataSignature="AMtx7mjWWYEGCsjjPZimHDpWdXK50JPF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Google Shape;2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Google Shape;26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</a:rPr>
              <a:t>Card says:</a:t>
            </a:r>
            <a:endParaRPr b="1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When the bus arrives at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Amity Road and Main Street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Please return this card to me.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 am DEAF and BLIND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You can print messages in my palm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with your finger.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Thank you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</a:endParaRPr>
          </a:p>
          <a:p>
            <a:pPr indent="-16002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Google Shape;29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Card says “What TRACK will the Huntington train leave from?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Please place the clip on the number of the track.  Thank you.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 am deaf and blind, ou can print letters in my palm.”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Below that is a row of numbers 1-6 in print and braille.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At the beginning of the row it says “Don’t know yet.”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There is a paper clip at the “Don’t know yet” note.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 map is drawn of two parallel streets and 4 intersecting streets labeled with their names.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top of the card says, ‘Please point to the bus stop that is closest to Main Street and Cherry Drive.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 am deaf and visually impaired.  Thank you.</a:t>
            </a:r>
            <a:endParaRPr/>
          </a:p>
        </p:txBody>
      </p:sp>
      <p:sp>
        <p:nvSpPr>
          <p:cNvPr id="315" name="Google Shape;31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d023ce3ba3_0_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3d023ce3ba3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Google Shape;323;g3d023ce3ba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d023ce3ba3_0_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3d023ce3ba3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Google Shape;330;g3d023ce3ba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d023ce3ba3_0_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3d023ce3ba3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g3d023ce3ba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Google Shape;35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8" name="Google Shape;36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Google Shape;37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2" name="Google Shape;38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25" name="Google Shape;225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/>
          <p:nvPr>
            <p:ph type="ctrTitle"/>
          </p:nvPr>
        </p:nvSpPr>
        <p:spPr>
          <a:xfrm>
            <a:off x="457200" y="16002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240"/>
              <a:buFont typeface="Noto Sans Symbols"/>
              <a:buNone/>
              <a:defRPr sz="3600"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3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3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43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43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4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4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7" name="Google Shape;167;p44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5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5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5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5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6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6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7"/>
          <p:cNvSpPr txBox="1"/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7"/>
          <p:cNvSpPr txBox="1"/>
          <p:nvPr>
            <p:ph idx="1" type="body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7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7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8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8"/>
          <p:cNvSpPr txBox="1"/>
          <p:nvPr>
            <p:ph idx="1" type="body"/>
          </p:nvPr>
        </p:nvSpPr>
        <p:spPr>
          <a:xfrm rot="5400000">
            <a:off x="2306638" y="-249237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8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8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9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9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39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39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9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0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indent="-36576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9" name="Google Shape;139;p40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40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0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1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1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1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2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2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1" name="Google Shape;151;p42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42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3" name="Google Shape;153;p42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42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58"/>
            </a:gs>
            <a:gs pos="100000">
              <a:schemeClr val="dk2"/>
            </a:gs>
          </a:gsLst>
          <a:lin ang="27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2"/>
          <p:cNvGrpSpPr/>
          <p:nvPr/>
        </p:nvGrpSpPr>
        <p:grpSpPr>
          <a:xfrm>
            <a:off x="0" y="0"/>
            <a:ext cx="9144000" cy="6856412"/>
            <a:chOff x="0" y="0"/>
            <a:chExt cx="5760" cy="4319"/>
          </a:xfrm>
        </p:grpSpPr>
        <p:sp>
          <p:nvSpPr>
            <p:cNvPr id="11" name="Google Shape;11;p32"/>
            <p:cNvSpPr/>
            <p:nvPr/>
          </p:nvSpPr>
          <p:spPr>
            <a:xfrm>
              <a:off x="0" y="12"/>
              <a:ext cx="5758" cy="3273"/>
            </a:xfrm>
            <a:custGeom>
              <a:rect b="b" l="l" r="r" t="t"/>
              <a:pathLst>
                <a:path extrusionOk="0" h="3273" w="5740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>
              <a:gsLst>
                <a:gs pos="0">
                  <a:srgbClr val="00005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32"/>
            <p:cNvSpPr/>
            <p:nvPr/>
          </p:nvSpPr>
          <p:spPr>
            <a:xfrm>
              <a:off x="149" y="0"/>
              <a:ext cx="5609" cy="3243"/>
            </a:xfrm>
            <a:custGeom>
              <a:rect b="b" l="l" r="r" t="t"/>
              <a:pathLst>
                <a:path extrusionOk="0" h="3243" w="5591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32"/>
            <p:cNvSpPr/>
            <p:nvPr/>
          </p:nvSpPr>
          <p:spPr>
            <a:xfrm>
              <a:off x="0" y="3433"/>
              <a:ext cx="4038" cy="191"/>
            </a:xfrm>
            <a:custGeom>
              <a:rect b="b" l="l" r="r" t="t"/>
              <a:pathLst>
                <a:path extrusionOk="0" h="192" w="404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2"/>
            <p:cNvSpPr/>
            <p:nvPr/>
          </p:nvSpPr>
          <p:spPr>
            <a:xfrm>
              <a:off x="4038" y="3577"/>
              <a:ext cx="1720" cy="65"/>
            </a:xfrm>
            <a:custGeom>
              <a:rect b="b" l="l" r="r" t="t"/>
              <a:pathLst>
                <a:path extrusionOk="0" h="66" w="1722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2"/>
            <p:cNvSpPr/>
            <p:nvPr/>
          </p:nvSpPr>
          <p:spPr>
            <a:xfrm>
              <a:off x="0" y="3726"/>
              <a:ext cx="4784" cy="329"/>
            </a:xfrm>
            <a:custGeom>
              <a:rect b="b" l="l" r="r" t="t"/>
              <a:pathLst>
                <a:path extrusionOk="0" h="329" w="478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>
              <a:gsLst>
                <a:gs pos="0">
                  <a:srgbClr val="00007D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2"/>
            <p:cNvSpPr/>
            <p:nvPr/>
          </p:nvSpPr>
          <p:spPr>
            <a:xfrm>
              <a:off x="4784" y="3702"/>
              <a:ext cx="974" cy="101"/>
            </a:xfrm>
            <a:custGeom>
              <a:rect b="b" l="l" r="r" t="t"/>
              <a:pathLst>
                <a:path extrusionOk="0" h="101" w="975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2"/>
            <p:cNvSpPr/>
            <p:nvPr/>
          </p:nvSpPr>
          <p:spPr>
            <a:xfrm>
              <a:off x="3619" y="3815"/>
              <a:ext cx="2139" cy="198"/>
            </a:xfrm>
            <a:custGeom>
              <a:rect b="b" l="l" r="r" t="t"/>
              <a:pathLst>
                <a:path extrusionOk="0" h="198" w="2141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2"/>
            <p:cNvSpPr/>
            <p:nvPr/>
          </p:nvSpPr>
          <p:spPr>
            <a:xfrm>
              <a:off x="0" y="3971"/>
              <a:ext cx="3619" cy="348"/>
            </a:xfrm>
            <a:custGeom>
              <a:rect b="b" l="l" r="r" t="t"/>
              <a:pathLst>
                <a:path extrusionOk="0" h="348" w="3623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2"/>
            <p:cNvSpPr/>
            <p:nvPr/>
          </p:nvSpPr>
          <p:spPr>
            <a:xfrm>
              <a:off x="2097" y="4043"/>
              <a:ext cx="2514" cy="276"/>
            </a:xfrm>
            <a:custGeom>
              <a:rect b="b" l="l" r="r" t="t"/>
              <a:pathLst>
                <a:path extrusionOk="0" h="276" w="2517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2"/>
            <p:cNvSpPr/>
            <p:nvPr/>
          </p:nvSpPr>
          <p:spPr>
            <a:xfrm>
              <a:off x="4354" y="3869"/>
              <a:ext cx="1404" cy="378"/>
            </a:xfrm>
            <a:custGeom>
              <a:rect b="b" l="l" r="r" t="t"/>
              <a:pathLst>
                <a:path extrusionOk="0" h="378" w="1405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8089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2"/>
            <p:cNvSpPr/>
            <p:nvPr/>
          </p:nvSpPr>
          <p:spPr>
            <a:xfrm>
              <a:off x="5030" y="3151"/>
              <a:ext cx="728" cy="240"/>
            </a:xfrm>
            <a:custGeom>
              <a:rect b="b" l="l" r="r" t="t"/>
              <a:pathLst>
                <a:path extrusionOk="0" h="240" w="729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2"/>
            <p:cNvSpPr/>
            <p:nvPr/>
          </p:nvSpPr>
          <p:spPr>
            <a:xfrm>
              <a:off x="0" y="1486"/>
              <a:ext cx="5030" cy="1671"/>
            </a:xfrm>
            <a:custGeom>
              <a:rect b="b" l="l" r="r" t="t"/>
              <a:pathLst>
                <a:path extrusionOk="0" h="1672" w="5035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>
              <a:gsLst>
                <a:gs pos="0">
                  <a:srgbClr val="000053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2"/>
            <p:cNvSpPr/>
            <p:nvPr/>
          </p:nvSpPr>
          <p:spPr>
            <a:xfrm>
              <a:off x="5030" y="3049"/>
              <a:ext cx="728" cy="318"/>
            </a:xfrm>
            <a:custGeom>
              <a:rect b="b" l="l" r="r" t="t"/>
              <a:pathLst>
                <a:path extrusionOk="0" h="318" w="729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2"/>
            <p:cNvSpPr/>
            <p:nvPr/>
          </p:nvSpPr>
          <p:spPr>
            <a:xfrm>
              <a:off x="0" y="916"/>
              <a:ext cx="5030" cy="2187"/>
            </a:xfrm>
            <a:custGeom>
              <a:rect b="b" l="l" r="r" t="t"/>
              <a:pathLst>
                <a:path extrusionOk="0" h="2188" w="5035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2"/>
            <p:cNvSpPr/>
            <p:nvPr/>
          </p:nvSpPr>
          <p:spPr>
            <a:xfrm>
              <a:off x="2294" y="0"/>
              <a:ext cx="3159" cy="2725"/>
            </a:xfrm>
            <a:custGeom>
              <a:rect b="b" l="l" r="r" t="t"/>
              <a:pathLst>
                <a:path extrusionOk="0" h="2727" w="3163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2"/>
            <p:cNvSpPr/>
            <p:nvPr/>
          </p:nvSpPr>
          <p:spPr>
            <a:xfrm>
              <a:off x="5435" y="2702"/>
              <a:ext cx="323" cy="299"/>
            </a:xfrm>
            <a:custGeom>
              <a:rect b="b" l="l" r="r" t="t"/>
              <a:pathLst>
                <a:path extrusionOk="0" h="299" w="323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F0F9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2"/>
            <p:cNvSpPr/>
            <p:nvPr/>
          </p:nvSpPr>
          <p:spPr>
            <a:xfrm>
              <a:off x="5477" y="2588"/>
              <a:ext cx="281" cy="335"/>
            </a:xfrm>
            <a:custGeom>
              <a:rect b="b" l="l" r="r" t="t"/>
              <a:pathLst>
                <a:path extrusionOk="0" h="335" w="281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2"/>
            <p:cNvSpPr/>
            <p:nvPr/>
          </p:nvSpPr>
          <p:spPr>
            <a:xfrm>
              <a:off x="2454" y="0"/>
              <a:ext cx="3119" cy="2678"/>
            </a:xfrm>
            <a:custGeom>
              <a:rect b="b" l="l" r="r" t="t"/>
              <a:pathLst>
                <a:path extrusionOk="0" h="2680" w="3122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7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2"/>
            <p:cNvSpPr/>
            <p:nvPr/>
          </p:nvSpPr>
          <p:spPr>
            <a:xfrm>
              <a:off x="5626" y="2534"/>
              <a:ext cx="132" cy="132"/>
            </a:xfrm>
            <a:custGeom>
              <a:rect b="b" l="l" r="r" t="t"/>
              <a:pathLst>
                <a:path extrusionOk="0" h="132" w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2"/>
            <p:cNvSpPr/>
            <p:nvPr/>
          </p:nvSpPr>
          <p:spPr>
            <a:xfrm>
              <a:off x="3112" y="0"/>
              <a:ext cx="2514" cy="2534"/>
            </a:xfrm>
            <a:custGeom>
              <a:rect b="b" l="l" r="r" t="t"/>
              <a:pathLst>
                <a:path extrusionOk="0" h="2536" w="2517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2"/>
            <p:cNvSpPr/>
            <p:nvPr/>
          </p:nvSpPr>
          <p:spPr>
            <a:xfrm>
              <a:off x="3488" y="0"/>
              <a:ext cx="2198" cy="2480"/>
            </a:xfrm>
            <a:custGeom>
              <a:rect b="b" l="l" r="r" t="t"/>
              <a:pathLst>
                <a:path extrusionOk="0" h="2482" w="2200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2"/>
            <p:cNvSpPr/>
            <p:nvPr/>
          </p:nvSpPr>
          <p:spPr>
            <a:xfrm>
              <a:off x="5674" y="2474"/>
              <a:ext cx="84" cy="96"/>
            </a:xfrm>
            <a:custGeom>
              <a:rect b="b" l="l" r="r" t="t"/>
              <a:pathLst>
                <a:path extrusionOk="0" h="96" w="84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717A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2"/>
            <p:cNvSpPr/>
            <p:nvPr/>
          </p:nvSpPr>
          <p:spPr>
            <a:xfrm>
              <a:off x="5603" y="850"/>
              <a:ext cx="155" cy="516"/>
            </a:xfrm>
            <a:custGeom>
              <a:rect b="b" l="l" r="r" t="t"/>
              <a:pathLst>
                <a:path extrusionOk="0" h="516" w="155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2"/>
            <p:cNvSpPr/>
            <p:nvPr/>
          </p:nvSpPr>
          <p:spPr>
            <a:xfrm>
              <a:off x="5107" y="0"/>
              <a:ext cx="573" cy="1042"/>
            </a:xfrm>
            <a:custGeom>
              <a:rect b="b" l="l" r="r" t="t"/>
              <a:pathLst>
                <a:path extrusionOk="0" h="1043" w="574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2"/>
            <p:cNvSpPr/>
            <p:nvPr/>
          </p:nvSpPr>
          <p:spPr>
            <a:xfrm>
              <a:off x="5411" y="0"/>
              <a:ext cx="341" cy="796"/>
            </a:xfrm>
            <a:custGeom>
              <a:rect b="b" l="l" r="r" t="t"/>
              <a:pathLst>
                <a:path extrusionOk="0" h="797" w="341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>
              <a:gsLst>
                <a:gs pos="0">
                  <a:srgbClr val="000059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2"/>
            <p:cNvSpPr/>
            <p:nvPr/>
          </p:nvSpPr>
          <p:spPr>
            <a:xfrm>
              <a:off x="5698" y="653"/>
              <a:ext cx="60" cy="311"/>
            </a:xfrm>
            <a:custGeom>
              <a:rect b="b" l="l" r="r" t="t"/>
              <a:pathLst>
                <a:path extrusionOk="0" h="312" w="60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2"/>
            <p:cNvSpPr/>
            <p:nvPr/>
          </p:nvSpPr>
          <p:spPr>
            <a:xfrm>
              <a:off x="2" y="1601"/>
              <a:ext cx="5752" cy="1864"/>
            </a:xfrm>
            <a:custGeom>
              <a:rect b="b" l="l" r="r" t="t"/>
              <a:pathLst>
                <a:path extrusionOk="0" h="1864" w="5740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2"/>
            <p:cNvSpPr/>
            <p:nvPr/>
          </p:nvSpPr>
          <p:spPr>
            <a:xfrm>
              <a:off x="5754" y="3483"/>
              <a:ext cx="6" cy="6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2"/>
            <p:cNvSpPr/>
            <p:nvPr/>
          </p:nvSpPr>
          <p:spPr>
            <a:xfrm>
              <a:off x="2" y="2152"/>
              <a:ext cx="5752" cy="1337"/>
            </a:xfrm>
            <a:custGeom>
              <a:rect b="b" l="l" r="r" t="t"/>
              <a:pathLst>
                <a:path extrusionOk="0" h="1337" w="5740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2"/>
            <p:cNvSpPr/>
            <p:nvPr/>
          </p:nvSpPr>
          <p:spPr>
            <a:xfrm>
              <a:off x="2" y="3177"/>
              <a:ext cx="5752" cy="414"/>
            </a:xfrm>
            <a:custGeom>
              <a:rect b="b" l="l" r="r" t="t"/>
              <a:pathLst>
                <a:path extrusionOk="0" h="414" w="5740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2"/>
            <p:cNvSpPr/>
            <p:nvPr/>
          </p:nvSpPr>
          <p:spPr>
            <a:xfrm>
              <a:off x="1297" y="0"/>
              <a:ext cx="4457" cy="3177"/>
            </a:xfrm>
            <a:custGeom>
              <a:rect b="b" l="l" r="r" t="t"/>
              <a:pathLst>
                <a:path extrusionOk="0" h="3177" w="4448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A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2"/>
            <p:cNvSpPr/>
            <p:nvPr/>
          </p:nvSpPr>
          <p:spPr>
            <a:xfrm>
              <a:off x="3321" y="0"/>
              <a:ext cx="2433" cy="2614"/>
            </a:xfrm>
            <a:custGeom>
              <a:rect b="b" l="l" r="r" t="t"/>
              <a:pathLst>
                <a:path extrusionOk="0" h="2614" w="2428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2"/>
            <p:cNvSpPr/>
            <p:nvPr/>
          </p:nvSpPr>
          <p:spPr>
            <a:xfrm>
              <a:off x="3950" y="0"/>
              <a:ext cx="1804" cy="2464"/>
            </a:xfrm>
            <a:custGeom>
              <a:rect b="b" l="l" r="r" t="t"/>
              <a:pathLst>
                <a:path extrusionOk="0" h="2464" w="1800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2"/>
            <p:cNvSpPr/>
            <p:nvPr/>
          </p:nvSpPr>
          <p:spPr>
            <a:xfrm>
              <a:off x="4519" y="0"/>
              <a:ext cx="1235" cy="2074"/>
            </a:xfrm>
            <a:custGeom>
              <a:rect b="b" l="l" r="r" t="t"/>
              <a:pathLst>
                <a:path extrusionOk="0" h="2074" w="1232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8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2"/>
            <p:cNvSpPr/>
            <p:nvPr/>
          </p:nvSpPr>
          <p:spPr>
            <a:xfrm>
              <a:off x="4694" y="0"/>
              <a:ext cx="1060" cy="1936"/>
            </a:xfrm>
            <a:custGeom>
              <a:rect b="b" l="l" r="r" t="t"/>
              <a:pathLst>
                <a:path extrusionOk="0" h="1936" w="1058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2"/>
            <p:cNvSpPr/>
            <p:nvPr/>
          </p:nvSpPr>
          <p:spPr>
            <a:xfrm>
              <a:off x="4981" y="0"/>
              <a:ext cx="773" cy="1487"/>
            </a:xfrm>
            <a:custGeom>
              <a:rect b="b" l="l" r="r" t="t"/>
              <a:pathLst>
                <a:path extrusionOk="0" h="1487" w="771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>
              <a:gsLst>
                <a:gs pos="0">
                  <a:srgbClr val="000079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" name="Google Shape;47;p32"/>
            <p:cNvGrpSpPr/>
            <p:nvPr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8" name="Google Shape;48;p32"/>
              <p:cNvSpPr/>
              <p:nvPr/>
            </p:nvSpPr>
            <p:spPr>
              <a:xfrm>
                <a:off x="0" y="1632"/>
                <a:ext cx="3670" cy="1313"/>
              </a:xfrm>
              <a:custGeom>
                <a:rect b="b" l="l" r="r" t="t"/>
                <a:pathLst>
                  <a:path extrusionOk="0" h="1313" w="3659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6F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32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rect b="b" l="l" r="r" t="t"/>
                <a:pathLst>
                  <a:path extrusionOk="0" h="695" w="210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717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" name="Google Shape;50;p32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32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576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32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3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58"/>
            </a:gs>
            <a:gs pos="100000">
              <a:schemeClr val="dk2"/>
            </a:gs>
          </a:gsLst>
          <a:lin ang="2700000" scaled="0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34"/>
          <p:cNvGrpSpPr/>
          <p:nvPr/>
        </p:nvGrpSpPr>
        <p:grpSpPr>
          <a:xfrm>
            <a:off x="0" y="0"/>
            <a:ext cx="9144000" cy="6856412"/>
            <a:chOff x="0" y="0"/>
            <a:chExt cx="5760" cy="4319"/>
          </a:xfrm>
        </p:grpSpPr>
        <p:sp>
          <p:nvSpPr>
            <p:cNvPr id="63" name="Google Shape;63;p34"/>
            <p:cNvSpPr/>
            <p:nvPr/>
          </p:nvSpPr>
          <p:spPr>
            <a:xfrm>
              <a:off x="0" y="12"/>
              <a:ext cx="5758" cy="3273"/>
            </a:xfrm>
            <a:custGeom>
              <a:rect b="b" l="l" r="r" t="t"/>
              <a:pathLst>
                <a:path extrusionOk="0" h="3273" w="5740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>
              <a:gsLst>
                <a:gs pos="0">
                  <a:srgbClr val="00005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4"/>
            <p:cNvSpPr/>
            <p:nvPr/>
          </p:nvSpPr>
          <p:spPr>
            <a:xfrm>
              <a:off x="149" y="0"/>
              <a:ext cx="5609" cy="3243"/>
            </a:xfrm>
            <a:custGeom>
              <a:rect b="b" l="l" r="r" t="t"/>
              <a:pathLst>
                <a:path extrusionOk="0" h="3243" w="5591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4"/>
            <p:cNvSpPr/>
            <p:nvPr/>
          </p:nvSpPr>
          <p:spPr>
            <a:xfrm>
              <a:off x="0" y="3433"/>
              <a:ext cx="4038" cy="191"/>
            </a:xfrm>
            <a:custGeom>
              <a:rect b="b" l="l" r="r" t="t"/>
              <a:pathLst>
                <a:path extrusionOk="0" h="192" w="404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4"/>
            <p:cNvSpPr/>
            <p:nvPr/>
          </p:nvSpPr>
          <p:spPr>
            <a:xfrm>
              <a:off x="4038" y="3577"/>
              <a:ext cx="1720" cy="65"/>
            </a:xfrm>
            <a:custGeom>
              <a:rect b="b" l="l" r="r" t="t"/>
              <a:pathLst>
                <a:path extrusionOk="0" h="66" w="1722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4"/>
            <p:cNvSpPr/>
            <p:nvPr/>
          </p:nvSpPr>
          <p:spPr>
            <a:xfrm>
              <a:off x="0" y="3726"/>
              <a:ext cx="4784" cy="329"/>
            </a:xfrm>
            <a:custGeom>
              <a:rect b="b" l="l" r="r" t="t"/>
              <a:pathLst>
                <a:path extrusionOk="0" h="329" w="478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>
              <a:gsLst>
                <a:gs pos="0">
                  <a:srgbClr val="00007D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4"/>
            <p:cNvSpPr/>
            <p:nvPr/>
          </p:nvSpPr>
          <p:spPr>
            <a:xfrm>
              <a:off x="4784" y="3702"/>
              <a:ext cx="974" cy="101"/>
            </a:xfrm>
            <a:custGeom>
              <a:rect b="b" l="l" r="r" t="t"/>
              <a:pathLst>
                <a:path extrusionOk="0" h="101" w="975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4"/>
            <p:cNvSpPr/>
            <p:nvPr/>
          </p:nvSpPr>
          <p:spPr>
            <a:xfrm>
              <a:off x="3619" y="3815"/>
              <a:ext cx="2139" cy="198"/>
            </a:xfrm>
            <a:custGeom>
              <a:rect b="b" l="l" r="r" t="t"/>
              <a:pathLst>
                <a:path extrusionOk="0" h="198" w="2141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4"/>
            <p:cNvSpPr/>
            <p:nvPr/>
          </p:nvSpPr>
          <p:spPr>
            <a:xfrm>
              <a:off x="0" y="3971"/>
              <a:ext cx="3619" cy="348"/>
            </a:xfrm>
            <a:custGeom>
              <a:rect b="b" l="l" r="r" t="t"/>
              <a:pathLst>
                <a:path extrusionOk="0" h="348" w="3623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4"/>
            <p:cNvSpPr/>
            <p:nvPr/>
          </p:nvSpPr>
          <p:spPr>
            <a:xfrm>
              <a:off x="2097" y="4043"/>
              <a:ext cx="2514" cy="276"/>
            </a:xfrm>
            <a:custGeom>
              <a:rect b="b" l="l" r="r" t="t"/>
              <a:pathLst>
                <a:path extrusionOk="0" h="276" w="2517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4"/>
            <p:cNvSpPr/>
            <p:nvPr/>
          </p:nvSpPr>
          <p:spPr>
            <a:xfrm>
              <a:off x="4354" y="3869"/>
              <a:ext cx="1404" cy="378"/>
            </a:xfrm>
            <a:custGeom>
              <a:rect b="b" l="l" r="r" t="t"/>
              <a:pathLst>
                <a:path extrusionOk="0" h="378" w="1405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8089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4"/>
            <p:cNvSpPr/>
            <p:nvPr/>
          </p:nvSpPr>
          <p:spPr>
            <a:xfrm>
              <a:off x="5030" y="3151"/>
              <a:ext cx="728" cy="240"/>
            </a:xfrm>
            <a:custGeom>
              <a:rect b="b" l="l" r="r" t="t"/>
              <a:pathLst>
                <a:path extrusionOk="0" h="240" w="729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4"/>
            <p:cNvSpPr/>
            <p:nvPr/>
          </p:nvSpPr>
          <p:spPr>
            <a:xfrm>
              <a:off x="0" y="1486"/>
              <a:ext cx="5030" cy="1671"/>
            </a:xfrm>
            <a:custGeom>
              <a:rect b="b" l="l" r="r" t="t"/>
              <a:pathLst>
                <a:path extrusionOk="0" h="1672" w="5035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>
              <a:gsLst>
                <a:gs pos="0">
                  <a:srgbClr val="000053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4"/>
            <p:cNvSpPr/>
            <p:nvPr/>
          </p:nvSpPr>
          <p:spPr>
            <a:xfrm>
              <a:off x="5030" y="3049"/>
              <a:ext cx="728" cy="318"/>
            </a:xfrm>
            <a:custGeom>
              <a:rect b="b" l="l" r="r" t="t"/>
              <a:pathLst>
                <a:path extrusionOk="0" h="318" w="729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4"/>
            <p:cNvSpPr/>
            <p:nvPr/>
          </p:nvSpPr>
          <p:spPr>
            <a:xfrm>
              <a:off x="0" y="916"/>
              <a:ext cx="5030" cy="2187"/>
            </a:xfrm>
            <a:custGeom>
              <a:rect b="b" l="l" r="r" t="t"/>
              <a:pathLst>
                <a:path extrusionOk="0" h="2188" w="5035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4"/>
            <p:cNvSpPr/>
            <p:nvPr/>
          </p:nvSpPr>
          <p:spPr>
            <a:xfrm>
              <a:off x="2294" y="0"/>
              <a:ext cx="3159" cy="2725"/>
            </a:xfrm>
            <a:custGeom>
              <a:rect b="b" l="l" r="r" t="t"/>
              <a:pathLst>
                <a:path extrusionOk="0" h="2727" w="3163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4"/>
            <p:cNvSpPr/>
            <p:nvPr/>
          </p:nvSpPr>
          <p:spPr>
            <a:xfrm>
              <a:off x="5435" y="2702"/>
              <a:ext cx="323" cy="299"/>
            </a:xfrm>
            <a:custGeom>
              <a:rect b="b" l="l" r="r" t="t"/>
              <a:pathLst>
                <a:path extrusionOk="0" h="299" w="323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F0F9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4"/>
            <p:cNvSpPr/>
            <p:nvPr/>
          </p:nvSpPr>
          <p:spPr>
            <a:xfrm>
              <a:off x="5477" y="2588"/>
              <a:ext cx="281" cy="335"/>
            </a:xfrm>
            <a:custGeom>
              <a:rect b="b" l="l" r="r" t="t"/>
              <a:pathLst>
                <a:path extrusionOk="0" h="335" w="281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4"/>
            <p:cNvSpPr/>
            <p:nvPr/>
          </p:nvSpPr>
          <p:spPr>
            <a:xfrm>
              <a:off x="2454" y="0"/>
              <a:ext cx="3119" cy="2678"/>
            </a:xfrm>
            <a:custGeom>
              <a:rect b="b" l="l" r="r" t="t"/>
              <a:pathLst>
                <a:path extrusionOk="0" h="2680" w="3122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7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4"/>
            <p:cNvSpPr/>
            <p:nvPr/>
          </p:nvSpPr>
          <p:spPr>
            <a:xfrm>
              <a:off x="5626" y="2534"/>
              <a:ext cx="132" cy="132"/>
            </a:xfrm>
            <a:custGeom>
              <a:rect b="b" l="l" r="r" t="t"/>
              <a:pathLst>
                <a:path extrusionOk="0" h="132" w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4"/>
            <p:cNvSpPr/>
            <p:nvPr/>
          </p:nvSpPr>
          <p:spPr>
            <a:xfrm>
              <a:off x="3112" y="0"/>
              <a:ext cx="2514" cy="2534"/>
            </a:xfrm>
            <a:custGeom>
              <a:rect b="b" l="l" r="r" t="t"/>
              <a:pathLst>
                <a:path extrusionOk="0" h="2536" w="2517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4"/>
            <p:cNvSpPr/>
            <p:nvPr/>
          </p:nvSpPr>
          <p:spPr>
            <a:xfrm>
              <a:off x="3488" y="0"/>
              <a:ext cx="2198" cy="2480"/>
            </a:xfrm>
            <a:custGeom>
              <a:rect b="b" l="l" r="r" t="t"/>
              <a:pathLst>
                <a:path extrusionOk="0" h="2482" w="2200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4"/>
            <p:cNvSpPr/>
            <p:nvPr/>
          </p:nvSpPr>
          <p:spPr>
            <a:xfrm>
              <a:off x="5674" y="2474"/>
              <a:ext cx="84" cy="96"/>
            </a:xfrm>
            <a:custGeom>
              <a:rect b="b" l="l" r="r" t="t"/>
              <a:pathLst>
                <a:path extrusionOk="0" h="96" w="84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717A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4"/>
            <p:cNvSpPr/>
            <p:nvPr/>
          </p:nvSpPr>
          <p:spPr>
            <a:xfrm>
              <a:off x="5603" y="850"/>
              <a:ext cx="155" cy="516"/>
            </a:xfrm>
            <a:custGeom>
              <a:rect b="b" l="l" r="r" t="t"/>
              <a:pathLst>
                <a:path extrusionOk="0" h="516" w="155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4"/>
            <p:cNvSpPr/>
            <p:nvPr/>
          </p:nvSpPr>
          <p:spPr>
            <a:xfrm>
              <a:off x="5107" y="0"/>
              <a:ext cx="573" cy="1042"/>
            </a:xfrm>
            <a:custGeom>
              <a:rect b="b" l="l" r="r" t="t"/>
              <a:pathLst>
                <a:path extrusionOk="0" h="1043" w="574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4"/>
            <p:cNvSpPr/>
            <p:nvPr/>
          </p:nvSpPr>
          <p:spPr>
            <a:xfrm>
              <a:off x="5411" y="0"/>
              <a:ext cx="341" cy="796"/>
            </a:xfrm>
            <a:custGeom>
              <a:rect b="b" l="l" r="r" t="t"/>
              <a:pathLst>
                <a:path extrusionOk="0" h="797" w="341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>
              <a:gsLst>
                <a:gs pos="0">
                  <a:srgbClr val="000059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4"/>
            <p:cNvSpPr/>
            <p:nvPr/>
          </p:nvSpPr>
          <p:spPr>
            <a:xfrm>
              <a:off x="5698" y="653"/>
              <a:ext cx="60" cy="311"/>
            </a:xfrm>
            <a:custGeom>
              <a:rect b="b" l="l" r="r" t="t"/>
              <a:pathLst>
                <a:path extrusionOk="0" h="312" w="60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4"/>
            <p:cNvSpPr/>
            <p:nvPr/>
          </p:nvSpPr>
          <p:spPr>
            <a:xfrm>
              <a:off x="2" y="1601"/>
              <a:ext cx="5752" cy="1864"/>
            </a:xfrm>
            <a:custGeom>
              <a:rect b="b" l="l" r="r" t="t"/>
              <a:pathLst>
                <a:path extrusionOk="0" h="1864" w="5740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4"/>
            <p:cNvSpPr/>
            <p:nvPr/>
          </p:nvSpPr>
          <p:spPr>
            <a:xfrm>
              <a:off x="5754" y="3483"/>
              <a:ext cx="6" cy="6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4"/>
            <p:cNvSpPr/>
            <p:nvPr/>
          </p:nvSpPr>
          <p:spPr>
            <a:xfrm>
              <a:off x="2" y="2152"/>
              <a:ext cx="5752" cy="1337"/>
            </a:xfrm>
            <a:custGeom>
              <a:rect b="b" l="l" r="r" t="t"/>
              <a:pathLst>
                <a:path extrusionOk="0" h="1337" w="5740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4"/>
            <p:cNvSpPr/>
            <p:nvPr/>
          </p:nvSpPr>
          <p:spPr>
            <a:xfrm>
              <a:off x="2" y="3177"/>
              <a:ext cx="5752" cy="414"/>
            </a:xfrm>
            <a:custGeom>
              <a:rect b="b" l="l" r="r" t="t"/>
              <a:pathLst>
                <a:path extrusionOk="0" h="414" w="5740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4"/>
            <p:cNvSpPr/>
            <p:nvPr/>
          </p:nvSpPr>
          <p:spPr>
            <a:xfrm>
              <a:off x="1297" y="0"/>
              <a:ext cx="4457" cy="3177"/>
            </a:xfrm>
            <a:custGeom>
              <a:rect b="b" l="l" r="r" t="t"/>
              <a:pathLst>
                <a:path extrusionOk="0" h="3177" w="4448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A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4"/>
            <p:cNvSpPr/>
            <p:nvPr/>
          </p:nvSpPr>
          <p:spPr>
            <a:xfrm>
              <a:off x="3321" y="0"/>
              <a:ext cx="2433" cy="2614"/>
            </a:xfrm>
            <a:custGeom>
              <a:rect b="b" l="l" r="r" t="t"/>
              <a:pathLst>
                <a:path extrusionOk="0" h="2614" w="2428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4"/>
            <p:cNvSpPr/>
            <p:nvPr/>
          </p:nvSpPr>
          <p:spPr>
            <a:xfrm>
              <a:off x="3950" y="0"/>
              <a:ext cx="1804" cy="2464"/>
            </a:xfrm>
            <a:custGeom>
              <a:rect b="b" l="l" r="r" t="t"/>
              <a:pathLst>
                <a:path extrusionOk="0" h="2464" w="1800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4"/>
            <p:cNvSpPr/>
            <p:nvPr/>
          </p:nvSpPr>
          <p:spPr>
            <a:xfrm>
              <a:off x="4519" y="0"/>
              <a:ext cx="1235" cy="2074"/>
            </a:xfrm>
            <a:custGeom>
              <a:rect b="b" l="l" r="r" t="t"/>
              <a:pathLst>
                <a:path extrusionOk="0" h="2074" w="1232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8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4"/>
            <p:cNvSpPr/>
            <p:nvPr/>
          </p:nvSpPr>
          <p:spPr>
            <a:xfrm>
              <a:off x="4694" y="0"/>
              <a:ext cx="1060" cy="1936"/>
            </a:xfrm>
            <a:custGeom>
              <a:rect b="b" l="l" r="r" t="t"/>
              <a:pathLst>
                <a:path extrusionOk="0" h="1936" w="1058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4"/>
            <p:cNvSpPr/>
            <p:nvPr/>
          </p:nvSpPr>
          <p:spPr>
            <a:xfrm>
              <a:off x="4981" y="0"/>
              <a:ext cx="773" cy="1487"/>
            </a:xfrm>
            <a:custGeom>
              <a:rect b="b" l="l" r="r" t="t"/>
              <a:pathLst>
                <a:path extrusionOk="0" h="1487" w="771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>
              <a:gsLst>
                <a:gs pos="0">
                  <a:srgbClr val="000079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" name="Google Shape;99;p34"/>
            <p:cNvGrpSpPr/>
            <p:nvPr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0" name="Google Shape;100;p34"/>
              <p:cNvSpPr/>
              <p:nvPr/>
            </p:nvSpPr>
            <p:spPr>
              <a:xfrm>
                <a:off x="0" y="1632"/>
                <a:ext cx="3670" cy="1313"/>
              </a:xfrm>
              <a:custGeom>
                <a:rect b="b" l="l" r="r" t="t"/>
                <a:pathLst>
                  <a:path extrusionOk="0" h="1313" w="3659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6F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34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rect b="b" l="l" r="r" t="t"/>
                <a:pathLst>
                  <a:path extrusionOk="0" h="695" w="210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717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2" name="Google Shape;102;p34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3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576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34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3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3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auerburger.org/dona/dbcomm.htm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drive.google.com/file/d/10mTovAT0sp7VA6TOykrVqolxYjPAmkPm/view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"/>
          <p:cNvSpPr txBox="1"/>
          <p:nvPr>
            <p:ph type="ctrTitle"/>
          </p:nvPr>
        </p:nvSpPr>
        <p:spPr>
          <a:xfrm>
            <a:off x="457200" y="16002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Teaching Deaf-Blind People to Communicate with the Public</a:t>
            </a:r>
            <a:endParaRPr/>
          </a:p>
        </p:txBody>
      </p:sp>
      <p:sp>
        <p:nvSpPr>
          <p:cNvPr id="176" name="Google Shape;176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Dona Sauerburger, COMS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240"/>
              <a:buNone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March 26, 2026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communication strategies </a:t>
            </a:r>
            <a:b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did you observe?</a:t>
            </a:r>
            <a:endParaRPr/>
          </a:p>
        </p:txBody>
      </p:sp>
      <p:sp>
        <p:nvSpPr>
          <p:cNvPr id="235" name="Google Shape;235;p10"/>
          <p:cNvSpPr txBox="1"/>
          <p:nvPr>
            <p:ph idx="1" type="body"/>
          </p:nvPr>
        </p:nvSpPr>
        <p:spPr>
          <a:xfrm>
            <a:off x="533400" y="1600200"/>
            <a:ext cx="7924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Expressive: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gestures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notes, cards, communication devices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Voice / recording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Symbols / pictures / map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Public response</a:t>
            </a:r>
            <a:endParaRPr b="0" i="1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Tap to alert they are ready to help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Write or spell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Yes-no signal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endParaRPr/>
          </a:p>
          <a:p>
            <a:pPr indent="-1333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574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Hurray!  We’re done!</a:t>
            </a:r>
            <a:endParaRPr/>
          </a:p>
        </p:txBody>
      </p:sp>
      <p:sp>
        <p:nvSpPr>
          <p:cNvPr id="241" name="Google Shape;241;p11"/>
          <p:cNvSpPr txBox="1"/>
          <p:nvPr>
            <p:ph idx="1" type="body"/>
          </p:nvPr>
        </p:nvSpPr>
        <p:spPr>
          <a:xfrm>
            <a:off x="533400" y="1600200"/>
            <a:ext cx="7924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appropriate communication strategies, and being skilled for using them, interaction will be smooth – you’re good to go, right?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/>
          <p:nvPr>
            <p:ph type="title"/>
          </p:nvPr>
        </p:nvSpPr>
        <p:spPr>
          <a:xfrm>
            <a:off x="490537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NO! Things go wrong.  ROUTINELY!!!!</a:t>
            </a:r>
            <a:br>
              <a:rPr b="0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47" name="Google Shape;247;p12"/>
          <p:cNvSpPr txBox="1"/>
          <p:nvPr>
            <p:ph idx="1" type="body"/>
          </p:nvPr>
        </p:nvSpPr>
        <p:spPr>
          <a:xfrm>
            <a:off x="1143000" y="1600200"/>
            <a:ext cx="7543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Instructor’s role is </a:t>
            </a:r>
            <a:r>
              <a:rPr b="0" i="0" lang="en-US" sz="2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crucial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Otherwise, students can </a:t>
            </a:r>
            <a:endParaRPr/>
          </a:p>
          <a:p>
            <a:pPr indent="-268605" lvl="0" marL="34290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Arial"/>
              <a:buNone/>
            </a:pPr>
            <a:r>
              <a:t/>
            </a:r>
            <a:endParaRPr b="0" i="0" sz="13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 realize the public is clueless and assume public is being rude / hateful</a:t>
            </a:r>
            <a:endParaRPr/>
          </a:p>
          <a:p>
            <a:pPr indent="-274320" lvl="0" marL="34290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Arial"/>
              <a:buNone/>
            </a:pPr>
            <a:r>
              <a:t/>
            </a:r>
            <a:endParaRPr b="0" i="0" sz="1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become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disillusioned;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suspicious;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distrusting </a:t>
            </a:r>
            <a:endParaRPr/>
          </a:p>
          <a:p>
            <a:pPr indent="-268605" lvl="0" marL="34290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Arial"/>
              <a:buNone/>
            </a:pPr>
            <a:r>
              <a:t/>
            </a:r>
            <a:endParaRPr b="0" i="0" sz="13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Avoid going out in public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/>
          <p:nvPr>
            <p:ph type="title"/>
          </p:nvPr>
        </p:nvSpPr>
        <p:spPr>
          <a:xfrm>
            <a:off x="1066800" y="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 txBox="1"/>
          <p:nvPr>
            <p:ph idx="1" type="body"/>
          </p:nvPr>
        </p:nvSpPr>
        <p:spPr>
          <a:xfrm>
            <a:off x="533400" y="381000"/>
            <a:ext cx="81534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b="1" i="1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Teaching to communicate with public:	</a:t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Arial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Explain communication methods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chooses (as many as possible!)*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becomes skilled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considers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s/he needs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explain it to others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b="0" i="0"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don’t know</a:t>
            </a: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which is best, and you aren’t responsible to decide!</a:t>
            </a:r>
            <a:endParaRPr/>
          </a:p>
          <a:p>
            <a:pPr indent="-24003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620"/>
              <a:buFont typeface="Arial"/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learns to prepare and organize for trips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Arial"/>
              <a:buChar char="•"/>
            </a:pPr>
            <a:r>
              <a:rPr b="0" i="1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“Principles for Successful Interaction”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Practice!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 in structured (easy) situations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Advance to unstructured situations </a:t>
            </a:r>
            <a:endParaRPr/>
          </a:p>
          <a:p>
            <a:pPr indent="-20574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 txBox="1"/>
          <p:nvPr>
            <p:ph type="title"/>
          </p:nvPr>
        </p:nvSpPr>
        <p:spPr>
          <a:xfrm>
            <a:off x="1066800" y="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4"/>
          <p:cNvSpPr txBox="1"/>
          <p:nvPr>
            <p:ph idx="1" type="body"/>
          </p:nvPr>
        </p:nvSpPr>
        <p:spPr>
          <a:xfrm>
            <a:off x="533400" y="381000"/>
            <a:ext cx="81534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b="1" i="1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Teaching to communicate with public:	</a:t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Arial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 me order these as to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structured (easy) situations AND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partners who are willing, able and patient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Bus driver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Cleaners, post office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Grocery store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Large department store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Solicit aid to cross street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Solicit aid to find unfamiliar destination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Solicit aid when lost</a:t>
            </a:r>
            <a:endParaRPr/>
          </a:p>
          <a:p>
            <a:pPr indent="-20574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"/>
          <p:cNvSpPr txBox="1"/>
          <p:nvPr>
            <p:ph type="title"/>
          </p:nvPr>
        </p:nvSpPr>
        <p:spPr>
          <a:xfrm>
            <a:off x="1066800" y="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5"/>
          <p:cNvSpPr txBox="1"/>
          <p:nvPr>
            <p:ph idx="1" type="body"/>
          </p:nvPr>
        </p:nvSpPr>
        <p:spPr>
          <a:xfrm>
            <a:off x="381000" y="1752600"/>
            <a:ext cx="8229600" cy="567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b="1" i="0" lang="en-US" sz="4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Principles of 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4320"/>
              <a:buNone/>
            </a:pPr>
            <a:r>
              <a:rPr b="1" i="0" lang="en-US" sz="4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Successful Interaction with the Public</a:t>
            </a:r>
            <a:endParaRPr/>
          </a:p>
          <a:p>
            <a:pPr indent="-68579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320"/>
              <a:buNone/>
            </a:pPr>
            <a:r>
              <a:t/>
            </a:r>
            <a:endParaRPr b="1" i="0" sz="4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/>
          <p:nvPr>
            <p:ph type="title"/>
          </p:nvPr>
        </p:nvSpPr>
        <p:spPr>
          <a:xfrm>
            <a:off x="1066800" y="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6"/>
          <p:cNvSpPr txBox="1"/>
          <p:nvPr>
            <p:ph idx="1" type="body"/>
          </p:nvPr>
        </p:nvSpPr>
        <p:spPr>
          <a:xfrm>
            <a:off x="457200" y="592137"/>
            <a:ext cx="8229600" cy="567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Principles of 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Successful Interaction with the Public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Always assume that others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don't understand the situation and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don't know what to do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Explain it to them (repeatedly, if needed!).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Many will not understand the first time because they are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Dumfounded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weren't paying attention, or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incredulous.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"/>
          <p:cNvSpPr txBox="1"/>
          <p:nvPr>
            <p:ph type="title"/>
          </p:nvPr>
        </p:nvSpPr>
        <p:spPr>
          <a:xfrm>
            <a:off x="1066800" y="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7"/>
          <p:cNvSpPr txBox="1"/>
          <p:nvPr>
            <p:ph idx="1" type="body"/>
          </p:nvPr>
        </p:nvSpPr>
        <p:spPr>
          <a:xfrm>
            <a:off x="457200" y="592137"/>
            <a:ext cx="8229600" cy="567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Principles of 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Successful Interaction with the Public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FAILSAFE: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have a way to recognize when the communication is not working</a:t>
            </a:r>
            <a:endParaRPr/>
          </a:p>
          <a:p>
            <a:pPr indent="-16002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002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/>
          <p:nvPr>
            <p:ph type="title"/>
          </p:nvPr>
        </p:nvSpPr>
        <p:spPr>
          <a:xfrm>
            <a:off x="1066800" y="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 txBox="1"/>
          <p:nvPr>
            <p:ph idx="1" type="body"/>
          </p:nvPr>
        </p:nvSpPr>
        <p:spPr>
          <a:xfrm>
            <a:off x="457200" y="592137"/>
            <a:ext cx="8229600" cy="56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Principles of </a:t>
            </a:r>
            <a:endParaRPr>
              <a:solidFill>
                <a:srgbClr val="F3F3F3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Successful Interaction with the Public</a:t>
            </a:r>
            <a:endParaRPr>
              <a:solidFill>
                <a:srgbClr val="F3F3F3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solidFill>
                  <a:srgbClr val="F3F3F3"/>
                </a:solidFill>
              </a:rPr>
              <a:t>When the bus arrives at </a:t>
            </a:r>
            <a:endParaRPr sz="1800">
              <a:solidFill>
                <a:srgbClr val="F3F3F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solidFill>
                  <a:srgbClr val="F3F3F3"/>
                </a:solidFill>
              </a:rPr>
              <a:t>Amity Road and Main Street</a:t>
            </a:r>
            <a:endParaRPr sz="1800">
              <a:solidFill>
                <a:srgbClr val="F3F3F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solidFill>
                  <a:srgbClr val="F3F3F3"/>
                </a:solidFill>
              </a:rPr>
              <a:t>Please return this card to me.</a:t>
            </a:r>
            <a:endParaRPr sz="1800">
              <a:solidFill>
                <a:srgbClr val="F3F3F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solidFill>
                  <a:srgbClr val="F3F3F3"/>
                </a:solidFill>
              </a:rPr>
              <a:t>I am DEAF and BLIND</a:t>
            </a:r>
            <a:endParaRPr sz="1800">
              <a:solidFill>
                <a:srgbClr val="F3F3F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solidFill>
                  <a:srgbClr val="F3F3F3"/>
                </a:solidFill>
              </a:rPr>
              <a:t>You can print messages in my palm</a:t>
            </a:r>
            <a:endParaRPr sz="1800">
              <a:solidFill>
                <a:srgbClr val="F3F3F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solidFill>
                  <a:srgbClr val="F3F3F3"/>
                </a:solidFill>
              </a:rPr>
              <a:t>with your finger.</a:t>
            </a:r>
            <a:endParaRPr sz="1800">
              <a:solidFill>
                <a:srgbClr val="F3F3F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solidFill>
                  <a:srgbClr val="F3F3F3"/>
                </a:solidFill>
              </a:rPr>
              <a:t>Thank you</a:t>
            </a:r>
            <a:endParaRPr sz="1800">
              <a:solidFill>
                <a:srgbClr val="F3F3F3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>
              <a:solidFill>
                <a:srgbClr val="F3F3F3"/>
              </a:solidFill>
            </a:endParaRPr>
          </a:p>
          <a:p>
            <a:pPr indent="-160020" lvl="0" marL="3429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text on a white background&#10;&#10;Description automatically generated" id="290" name="Google Shape;29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275" y="1600187"/>
            <a:ext cx="7010400" cy="5257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"/>
          <p:cNvSpPr txBox="1"/>
          <p:nvPr>
            <p:ph type="title"/>
          </p:nvPr>
        </p:nvSpPr>
        <p:spPr>
          <a:xfrm>
            <a:off x="1066800" y="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9"/>
          <p:cNvSpPr txBox="1"/>
          <p:nvPr>
            <p:ph idx="1" type="body"/>
          </p:nvPr>
        </p:nvSpPr>
        <p:spPr>
          <a:xfrm>
            <a:off x="457200" y="592137"/>
            <a:ext cx="8229600" cy="567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Principles of 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Successful Interaction with the Public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BACK-UP PLAN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Always have back-up plan or alternative ways to communicate / get attention when the first attempt fails.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 txBox="1"/>
          <p:nvPr>
            <p:ph idx="1" type="body"/>
          </p:nvPr>
        </p:nvSpPr>
        <p:spPr>
          <a:xfrm>
            <a:off x="457200" y="277812"/>
            <a:ext cx="830580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rPr b="0" i="0" lang="en-US" sz="32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www.sauerburger.org/dona/dbcomm.htm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86D1E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86D1E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86D1E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62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86D1E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86D1E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Teaching Deaf-Blind People to Communicate and Interact With the Public -- Critical Issues for Travelers Who Are Deaf-Blind </a:t>
            </a:r>
            <a:r>
              <a:rPr b="1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JVIB 2005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Char char="•"/>
            </a:pPr>
            <a:r>
              <a:rPr b="1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 Bourquin and Dona Sauerburger</a:t>
            </a:r>
            <a:endParaRPr/>
          </a:p>
        </p:txBody>
      </p:sp>
      <p:pic>
        <p:nvPicPr>
          <p:cNvPr id="183" name="Google Shape;18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7473" y="995100"/>
            <a:ext cx="3706425" cy="37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/>
          <p:nvPr>
            <p:ph type="title"/>
          </p:nvPr>
        </p:nvSpPr>
        <p:spPr>
          <a:xfrm>
            <a:off x="1066800" y="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0"/>
          <p:cNvSpPr txBox="1"/>
          <p:nvPr>
            <p:ph idx="1" type="body"/>
          </p:nvPr>
        </p:nvSpPr>
        <p:spPr>
          <a:xfrm>
            <a:off x="457200" y="592137"/>
            <a:ext cx="8229600" cy="567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Principles of 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Successful Interaction with the Public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FORCED-CHOICE 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option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expedite communication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simplify response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/>
          </a:p>
          <a:p>
            <a:pPr indent="-16002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 txBox="1"/>
          <p:nvPr>
            <p:ph type="title"/>
          </p:nvPr>
        </p:nvSpPr>
        <p:spPr>
          <a:xfrm>
            <a:off x="800100" y="6096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Communication techniques with the public</a:t>
            </a:r>
            <a:endParaRPr/>
          </a:p>
        </p:txBody>
      </p:sp>
      <p:sp>
        <p:nvSpPr>
          <p:cNvPr id="311" name="Google Shape;311;p21"/>
          <p:cNvSpPr txBox="1"/>
          <p:nvPr>
            <p:ph idx="1" type="body"/>
          </p:nvPr>
        </p:nvSpPr>
        <p:spPr>
          <a:xfrm>
            <a:off x="457200" y="1905000"/>
            <a:ext cx="82296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solidFill>
                  <a:srgbClr val="FFFFFF"/>
                </a:solidFill>
              </a:rPr>
              <a:t>Card says “What TRACK will the Huntington train leave from?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solidFill>
                  <a:srgbClr val="FFFFFF"/>
                </a:solidFill>
              </a:rPr>
              <a:t>Please place the clip on the number of the track.  Thank you.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solidFill>
                  <a:srgbClr val="FFFFFF"/>
                </a:solidFill>
              </a:rPr>
              <a:t>I am deaf and blind, ou can print letters in my palm.”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solidFill>
                  <a:srgbClr val="FFFFFF"/>
                </a:solidFill>
              </a:rPr>
              <a:t>Below that is a row of numbers 1-6 in print and braille.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solidFill>
                  <a:srgbClr val="FFFFFF"/>
                </a:solidFill>
              </a:rPr>
              <a:t>At the beginning of the row it says “Don’t know yet.”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solidFill>
                  <a:srgbClr val="FFFFFF"/>
                </a:solidFill>
              </a:rPr>
              <a:t>There is a paper clip at the “Don’t know yet” note.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descr="A close up of a sign&#10;&#10;Description automatically generated" id="312" name="Google Shape;3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" y="1663575"/>
            <a:ext cx="9144000" cy="5510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2"/>
          <p:cNvSpPr txBox="1"/>
          <p:nvPr>
            <p:ph idx="1" type="body"/>
          </p:nvPr>
        </p:nvSpPr>
        <p:spPr>
          <a:xfrm>
            <a:off x="533400" y="1066800"/>
            <a:ext cx="8153400" cy="506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you think of other examples of forced-choice communication options?</a:t>
            </a:r>
            <a:endParaRPr/>
          </a:p>
        </p:txBody>
      </p:sp>
      <p:pic>
        <p:nvPicPr>
          <p:cNvPr descr="A close up of text on a white background&#10;&#10;Description automatically generated" id="319" name="Google Shape;31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2650" y="2311250"/>
            <a:ext cx="3736973" cy="37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d023ce3ba3_0_1"/>
          <p:cNvSpPr txBox="1"/>
          <p:nvPr>
            <p:ph type="title"/>
          </p:nvPr>
        </p:nvSpPr>
        <p:spPr>
          <a:xfrm>
            <a:off x="1066800" y="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3d023ce3ba3_0_1"/>
          <p:cNvSpPr txBox="1"/>
          <p:nvPr>
            <p:ph idx="1" type="body"/>
          </p:nvPr>
        </p:nvSpPr>
        <p:spPr>
          <a:xfrm>
            <a:off x="457200" y="592137"/>
            <a:ext cx="8229600" cy="56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Principles of 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Successful Interaction with the Public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Know your needs and</a:t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how to advocate for them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d023ce3ba3_0_9"/>
          <p:cNvSpPr txBox="1"/>
          <p:nvPr>
            <p:ph type="title"/>
          </p:nvPr>
        </p:nvSpPr>
        <p:spPr>
          <a:xfrm>
            <a:off x="1066800" y="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3d023ce3ba3_0_9"/>
          <p:cNvSpPr txBox="1"/>
          <p:nvPr>
            <p:ph idx="1" type="body"/>
          </p:nvPr>
        </p:nvSpPr>
        <p:spPr>
          <a:xfrm>
            <a:off x="457200" y="592137"/>
            <a:ext cx="8229600" cy="56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Principles of 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Successful Interaction with the Public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Know your needs and</a:t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how to advocate for them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/>
          </a:p>
        </p:txBody>
      </p:sp>
      <p:pic>
        <p:nvPicPr>
          <p:cNvPr id="334" name="Google Shape;334;g3d023ce3ba3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0124" y="1773850"/>
            <a:ext cx="2756674" cy="4571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d023ce3ba3_0_16"/>
          <p:cNvSpPr txBox="1"/>
          <p:nvPr>
            <p:ph type="title"/>
          </p:nvPr>
        </p:nvSpPr>
        <p:spPr>
          <a:xfrm>
            <a:off x="1066800" y="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3d023ce3ba3_0_16"/>
          <p:cNvSpPr txBox="1"/>
          <p:nvPr>
            <p:ph idx="1" type="body"/>
          </p:nvPr>
        </p:nvSpPr>
        <p:spPr>
          <a:xfrm>
            <a:off x="457200" y="592137"/>
            <a:ext cx="8229600" cy="56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Principles of 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Successful Interaction with the Public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Know your needs and</a:t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how to advocate for them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 txBox="1"/>
          <p:nvPr>
            <p:ph type="title"/>
          </p:nvPr>
        </p:nvSpPr>
        <p:spPr>
          <a:xfrm>
            <a:off x="1066800" y="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4"/>
          <p:cNvSpPr txBox="1"/>
          <p:nvPr>
            <p:ph idx="1" type="body"/>
          </p:nvPr>
        </p:nvSpPr>
        <p:spPr>
          <a:xfrm>
            <a:off x="457200" y="592137"/>
            <a:ext cx="8229600" cy="567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Principles of 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Successful Interaction with the Public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always explain: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FIRST: what you want;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SECOND: what they can do to help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THIRD: your visual/hearing impairment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/>
          <p:nvPr>
            <p:ph type="title"/>
          </p:nvPr>
        </p:nvSpPr>
        <p:spPr>
          <a:xfrm>
            <a:off x="1066800" y="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5"/>
          <p:cNvSpPr txBox="1"/>
          <p:nvPr>
            <p:ph idx="1" type="body"/>
          </p:nvPr>
        </p:nvSpPr>
        <p:spPr>
          <a:xfrm>
            <a:off x="457200" y="592137"/>
            <a:ext cx="8229600" cy="567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Principles of 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Successful Interaction with the Public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always explain: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FIRST: what you want;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SECOND: what they can do to help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THIRD: your visual/hearing impairment</a:t>
            </a:r>
            <a:endParaRPr/>
          </a:p>
        </p:txBody>
      </p:sp>
      <p:pic>
        <p:nvPicPr>
          <p:cNvPr descr="A close up of a sign&#10;&#10;Description automatically generated" id="356" name="Google Shape;35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2300"/>
            <a:ext cx="9144000" cy="56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"/>
          <p:cNvSpPr txBox="1"/>
          <p:nvPr>
            <p:ph type="title"/>
          </p:nvPr>
        </p:nvSpPr>
        <p:spPr>
          <a:xfrm>
            <a:off x="1066800" y="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Prior to going out:</a:t>
            </a:r>
            <a:endParaRPr/>
          </a:p>
        </p:txBody>
      </p:sp>
      <p:sp>
        <p:nvSpPr>
          <p:cNvPr id="363" name="Google Shape;363;p26"/>
          <p:cNvSpPr txBox="1"/>
          <p:nvPr>
            <p:ph idx="1" type="body"/>
          </p:nvPr>
        </p:nvSpPr>
        <p:spPr>
          <a:xfrm>
            <a:off x="457200" y="1066800"/>
            <a:ext cx="8229600" cy="536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81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t/>
            </a:r>
            <a:endParaRPr b="1" i="0" sz="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rtl="0" algn="l">
              <a:lnSpc>
                <a:spcPct val="80000"/>
              </a:lnSpc>
              <a:spcBef>
                <a:spcPts val="80"/>
              </a:spcBef>
              <a:spcAft>
                <a:spcPts val="0"/>
              </a:spcAft>
              <a:buSzPts val="360"/>
              <a:buNone/>
            </a:pPr>
            <a:r>
              <a:t/>
            </a:r>
            <a:endParaRPr b="1" i="0" sz="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rtl="0" algn="l">
              <a:lnSpc>
                <a:spcPct val="80000"/>
              </a:lnSpc>
              <a:spcBef>
                <a:spcPts val="80"/>
              </a:spcBef>
              <a:spcAft>
                <a:spcPts val="0"/>
              </a:spcAft>
              <a:buSzPts val="360"/>
              <a:buNone/>
            </a:pPr>
            <a:r>
              <a:t/>
            </a:r>
            <a:endParaRPr b="1" i="0" sz="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rtl="0" algn="l">
              <a:lnSpc>
                <a:spcPct val="80000"/>
              </a:lnSpc>
              <a:spcBef>
                <a:spcPts val="80"/>
              </a:spcBef>
              <a:spcAft>
                <a:spcPts val="0"/>
              </a:spcAft>
              <a:buSzPts val="360"/>
              <a:buNone/>
            </a:pPr>
            <a:r>
              <a:rPr b="1" i="0" lang="en-US" sz="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will:</a:t>
            </a:r>
            <a:endParaRPr/>
          </a:p>
          <a:p>
            <a:pPr indent="-381000" lvl="0" marL="3810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AutoNum type="arabicPeriod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every necessary communication </a:t>
            </a:r>
            <a:endParaRPr/>
          </a:p>
          <a:p>
            <a:pPr indent="-243840" lvl="0" marL="3810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AutoNum type="arabicPeriod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prepare notes / cards / equipment </a:t>
            </a:r>
            <a:endParaRPr/>
          </a:p>
          <a:p>
            <a:pPr indent="-243840" lvl="0" marL="3810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AutoNum type="arabicPeriod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organize them so they are easily usable </a:t>
            </a:r>
            <a:endParaRPr/>
          </a:p>
          <a:p>
            <a:pPr indent="-243840" lvl="0" marL="3810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AutoNum type="arabicPeriod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“back-up” for each communication task</a:t>
            </a:r>
            <a:endParaRPr/>
          </a:p>
          <a:p>
            <a:pPr indent="-243840" lvl="0" marL="3810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AutoNum type="arabicPeriod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brainstorm ways to get people's attention and assistance in each expected situation</a:t>
            </a:r>
            <a:endParaRPr/>
          </a:p>
        </p:txBody>
      </p:sp>
      <p:pic>
        <p:nvPicPr>
          <p:cNvPr descr="A picture containing food&#10;&#10;Description automatically generated" id="364" name="Google Shape;36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2971800"/>
            <a:ext cx="1700212" cy="2049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&#10;&#10;Description automatically generated" id="365" name="Google Shape;36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9512" y="838200"/>
            <a:ext cx="2124075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7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i="1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Should the instructor increase chance of success by preparing the public?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rPr b="1" i="1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about giving the public some </a:t>
            </a:r>
            <a:r>
              <a:rPr b="1" i="1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hints during the interaction?</a:t>
            </a:r>
            <a:endParaRPr/>
          </a:p>
          <a:p>
            <a:pPr indent="-137159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240"/>
              <a:buNone/>
            </a:pPr>
            <a:r>
              <a:t/>
            </a:r>
            <a:endParaRPr b="1" i="1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 txBox="1"/>
          <p:nvPr>
            <p:ph type="title"/>
          </p:nvPr>
        </p:nvSpPr>
        <p:spPr>
          <a:xfrm>
            <a:off x="800100" y="6096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Communication techniques with the public</a:t>
            </a:r>
            <a:endParaRPr/>
          </a:p>
        </p:txBody>
      </p:sp>
      <p:sp>
        <p:nvSpPr>
          <p:cNvPr id="190" name="Google Shape;190;p3"/>
          <p:cNvSpPr txBox="1"/>
          <p:nvPr>
            <p:ph idx="1" type="body"/>
          </p:nvPr>
        </p:nvSpPr>
        <p:spPr>
          <a:xfrm>
            <a:off x="457200" y="2438400"/>
            <a:ext cx="82296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Expressive: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gestures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notes, cards, communication devices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Voice / recording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Symbols / pictures / map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"/>
          <p:cNvSpPr txBox="1"/>
          <p:nvPr>
            <p:ph type="title"/>
          </p:nvPr>
        </p:nvSpPr>
        <p:spPr>
          <a:xfrm>
            <a:off x="990600" y="457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1" i="1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After the experience:</a:t>
            </a:r>
            <a:endParaRPr/>
          </a:p>
        </p:txBody>
      </p:sp>
      <p:sp>
        <p:nvSpPr>
          <p:cNvPr id="378" name="Google Shape;378;p29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Provide objective feedback about what was observed</a:t>
            </a:r>
            <a:endParaRPr/>
          </a:p>
          <a:p>
            <a:pPr indent="-16002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b="1" i="1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Brainstorm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improve!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did / didn’t the interaction work?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ideas to improve and try next time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"/>
          <p:cNvSpPr txBox="1"/>
          <p:nvPr>
            <p:ph type="title"/>
          </p:nvPr>
        </p:nvSpPr>
        <p:spPr>
          <a:xfrm>
            <a:off x="990600" y="457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1" i="1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Jack is BACK!</a:t>
            </a:r>
            <a:endParaRPr/>
          </a:p>
        </p:txBody>
      </p:sp>
      <p:sp>
        <p:nvSpPr>
          <p:cNvPr id="385" name="Google Shape;385;p30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many back-up plans did he use?</a:t>
            </a:r>
            <a:endParaRPr/>
          </a:p>
          <a:p>
            <a:pPr indent="-16002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Does his card follow principles?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you want;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they can do to help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visual/hearing impairment</a:t>
            </a:r>
            <a:endParaRPr/>
          </a:p>
          <a:p>
            <a:pPr indent="-1079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and brainstorm the session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(new ideas to improve and try next time)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	     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31" title="Jack communication persistence - NARRATED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2400"/>
            <a:ext cx="8593875" cy="64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 txBox="1"/>
          <p:nvPr>
            <p:ph type="title"/>
          </p:nvPr>
        </p:nvSpPr>
        <p:spPr>
          <a:xfrm>
            <a:off x="800100" y="6096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Communication techniques with the public</a:t>
            </a:r>
            <a:endParaRPr/>
          </a:p>
        </p:txBody>
      </p:sp>
      <p:sp>
        <p:nvSpPr>
          <p:cNvPr id="197" name="Google Shape;197;p4"/>
          <p:cNvSpPr txBox="1"/>
          <p:nvPr>
            <p:ph idx="1" type="body"/>
          </p:nvPr>
        </p:nvSpPr>
        <p:spPr>
          <a:xfrm>
            <a:off x="457200" y="1905000"/>
            <a:ext cx="82296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Public response </a:t>
            </a:r>
            <a:r>
              <a:rPr b="0" i="1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(MUST be explained to the public!)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Tap to alert they are ready to help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Write or spell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Yes-no signal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endParaRPr/>
          </a:p>
          <a:p>
            <a:pPr indent="-18288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"/>
          <p:cNvSpPr txBox="1"/>
          <p:nvPr>
            <p:ph type="title"/>
          </p:nvPr>
        </p:nvSpPr>
        <p:spPr>
          <a:xfrm>
            <a:off x="533400" y="1600200"/>
            <a:ext cx="8229600" cy="3151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Get out the popcorn, </a:t>
            </a:r>
            <a:b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it’s time for VIDEOS!</a:t>
            </a:r>
            <a:b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communication strategies </a:t>
            </a:r>
            <a:b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can you observe?</a:t>
            </a:r>
            <a:endParaRPr/>
          </a:p>
        </p:txBody>
      </p:sp>
      <p:sp>
        <p:nvSpPr>
          <p:cNvPr id="203" name="Google Shape;203;p5"/>
          <p:cNvSpPr txBox="1"/>
          <p:nvPr>
            <p:ph idx="1" type="body"/>
          </p:nvPr>
        </p:nvSpPr>
        <p:spPr>
          <a:xfrm>
            <a:off x="533400" y="1600200"/>
            <a:ext cx="7924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00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communication strategies </a:t>
            </a:r>
            <a:b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can you observe?</a:t>
            </a:r>
            <a:endParaRPr/>
          </a:p>
        </p:txBody>
      </p:sp>
      <p:sp>
        <p:nvSpPr>
          <p:cNvPr id="209" name="Google Shape;209;p6"/>
          <p:cNvSpPr txBox="1"/>
          <p:nvPr>
            <p:ph idx="1" type="body"/>
          </p:nvPr>
        </p:nvSpPr>
        <p:spPr>
          <a:xfrm>
            <a:off x="533400" y="1600200"/>
            <a:ext cx="7924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Expressive: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gestures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notes, cards, communication devices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Voice / recording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Symbols / pictures / map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Public response</a:t>
            </a:r>
            <a:endParaRPr b="0" i="1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Tap to alert they are ready to help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Write or spell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Yes-no signal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endParaRPr/>
          </a:p>
          <a:p>
            <a:pPr indent="-1333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574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8600" y="-173037"/>
            <a:ext cx="9677400" cy="72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communication strategies </a:t>
            </a:r>
            <a:b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did you observe?</a:t>
            </a:r>
            <a:endParaRPr/>
          </a:p>
        </p:txBody>
      </p:sp>
      <p:sp>
        <p:nvSpPr>
          <p:cNvPr id="221" name="Google Shape;221;p8"/>
          <p:cNvSpPr txBox="1"/>
          <p:nvPr>
            <p:ph idx="1" type="body"/>
          </p:nvPr>
        </p:nvSpPr>
        <p:spPr>
          <a:xfrm>
            <a:off x="533400" y="1600200"/>
            <a:ext cx="7924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Expressive: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gestures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notes, cards, communication devices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Voice / recording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Symbols / pictures / map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Public response</a:t>
            </a:r>
            <a:endParaRPr b="0" i="1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Tap to alert they are ready to help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Write or spell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Yes-no signal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endParaRPr/>
          </a:p>
          <a:p>
            <a:pPr indent="-1333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574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"/>
          <p:cNvSpPr txBox="1"/>
          <p:nvPr>
            <p:ph idx="1" type="body"/>
          </p:nvPr>
        </p:nvSpPr>
        <p:spPr>
          <a:xfrm>
            <a:off x="1143000" y="1600200"/>
            <a:ext cx="7543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00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0" y="0"/>
            <a:ext cx="9220200" cy="691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2008-04-05T06:17:40Z</dcterms:created>
  <dc:creator>Dona Sauerburger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